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2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81528f5f503474e" /><Relationship Type="http://schemas.openxmlformats.org/officeDocument/2006/relationships/extended-properties" Target="/docProps/app.xml" Id="R6bcf1aa68b11485a" /><Relationship Type="http://schemas.openxmlformats.org/officeDocument/2006/relationships/officeDocument" Target="/ppt/presentation.xml" Id="R45b865d11c1541e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783f312d8744b3"/>
  </p:sldMasterIdLst>
  <p:notesMasterIdLst>
    <p:notesMasterId xmlns:r="http://schemas.openxmlformats.org/officeDocument/2006/relationships" r:id="R25f675c301e14f91"/>
  </p:notesMasterIdLst>
  <p:sldIdLst>
    <p:sldId xmlns:r="http://schemas.openxmlformats.org/officeDocument/2006/relationships" id="256" r:id="R72e86c1a0c3d431e"/>
    <p:sldId xmlns:r="http://schemas.openxmlformats.org/officeDocument/2006/relationships" id="257" r:id="R67db495e2e3f4b42"/>
    <p:sldId xmlns:r="http://schemas.openxmlformats.org/officeDocument/2006/relationships" id="258" r:id="Rac82667ce2a34a47"/>
    <p:sldId xmlns:r="http://schemas.openxmlformats.org/officeDocument/2006/relationships" id="259" r:id="R2ff4d7e179034cda"/>
    <p:sldId xmlns:r="http://schemas.openxmlformats.org/officeDocument/2006/relationships" id="260" r:id="R86f7e1d557a5429f"/>
    <p:sldId xmlns:r="http://schemas.openxmlformats.org/officeDocument/2006/relationships" id="261" r:id="R02e6d817b58444ba"/>
    <p:sldId xmlns:r="http://schemas.openxmlformats.org/officeDocument/2006/relationships" id="262" r:id="R51cc266bcc7841af"/>
    <p:sldId xmlns:r="http://schemas.openxmlformats.org/officeDocument/2006/relationships" id="263" r:id="R8a34f34b09d0427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aa4a96cd93f44fa" /><Relationship Type="http://schemas.openxmlformats.org/officeDocument/2006/relationships/slideMaster" Target="/ppt/slideMasters/slideMaster1.xml" Id="Rc7783f312d8744b3" /><Relationship Type="http://schemas.openxmlformats.org/officeDocument/2006/relationships/notesMaster" Target="/ppt/notesMasters/notesMaster1.xml" Id="R25f675c301e14f91" /><Relationship Type="http://schemas.openxmlformats.org/officeDocument/2006/relationships/presProps" Target="/ppt/presProps.xml" Id="R21d9d5a3822b44ea" /><Relationship Type="http://schemas.openxmlformats.org/officeDocument/2006/relationships/tableStyles" Target="/ppt/tableStyles.xml" Id="Rb526516ed7c24269" /><Relationship Type="http://schemas.openxmlformats.org/officeDocument/2006/relationships/slide" Target="/ppt/slides/slide1.xml" Id="R72e86c1a0c3d431e" /><Relationship Type="http://schemas.openxmlformats.org/officeDocument/2006/relationships/slide" Target="/ppt/slides/slide2.xml" Id="R67db495e2e3f4b42" /><Relationship Type="http://schemas.openxmlformats.org/officeDocument/2006/relationships/slide" Target="/ppt/slides/slide3.xml" Id="Rac82667ce2a34a47" /><Relationship Type="http://schemas.openxmlformats.org/officeDocument/2006/relationships/slide" Target="/ppt/slides/slide4.xml" Id="R2ff4d7e179034cda" /><Relationship Type="http://schemas.openxmlformats.org/officeDocument/2006/relationships/slide" Target="/ppt/slides/slide5.xml" Id="R86f7e1d557a5429f" /><Relationship Type="http://schemas.openxmlformats.org/officeDocument/2006/relationships/slide" Target="/ppt/slides/slide6.xml" Id="R02e6d817b58444ba" /><Relationship Type="http://schemas.openxmlformats.org/officeDocument/2006/relationships/slide" Target="/ppt/slides/slide7.xml" Id="R51cc266bcc7841af" /><Relationship Type="http://schemas.openxmlformats.org/officeDocument/2006/relationships/slide" Target="/ppt/slides/slide8.xml" Id="R8a34f34b09d0427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cbe35be7f374a2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bb3527c0fd442a4" /><Relationship Type="http://schemas.openxmlformats.org/officeDocument/2006/relationships/notesMaster" Target="/ppt/notesMasters/notesMaster1.xml" Id="Rdc977b35a6f2479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af4ae3516c64b01" /><Relationship Type="http://schemas.openxmlformats.org/officeDocument/2006/relationships/notesMaster" Target="/ppt/notesMasters/notesMaster1.xml" Id="R0c9b29899b6448d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7c4847d2a944b41" /><Relationship Type="http://schemas.openxmlformats.org/officeDocument/2006/relationships/notesMaster" Target="/ppt/notesMasters/notesMaster1.xml" Id="R5171a3298e5843f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e473a7921024029" /><Relationship Type="http://schemas.openxmlformats.org/officeDocument/2006/relationships/notesMaster" Target="/ppt/notesMasters/notesMaster1.xml" Id="Rbe0c38b3d1fb49b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f494dfc498c45eb" /><Relationship Type="http://schemas.openxmlformats.org/officeDocument/2006/relationships/notesMaster" Target="/ppt/notesMasters/notesMaster1.xml" Id="Rb86a505d2dc94f2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7e9ce0a35444524" /><Relationship Type="http://schemas.openxmlformats.org/officeDocument/2006/relationships/notesMaster" Target="/ppt/notesMasters/notesMaster1.xml" Id="R698d86487e114c4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955601682e64d69" /><Relationship Type="http://schemas.openxmlformats.org/officeDocument/2006/relationships/notesMaster" Target="/ppt/notesMasters/notesMaster1.xml" Id="R063dce9b34f04c2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758eba5f6b741a4" /><Relationship Type="http://schemas.openxmlformats.org/officeDocument/2006/relationships/notesMaster" Target="/ppt/notesMasters/notesMaster1.xml" Id="R15f56875ec37493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編集部が作成した教材例です。製品が生成した資料でも、書き出し性能の比較でもありません。出典：https://www.microsoft.com/investor/reports/ar25/。会計年度は6月30日終了。特記がなければ数値の単位は百万USD。計算には丸める前の元データを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編集部が作成した教材例です。製品が生成した資料でも、書き出し性能の比較でもありません。出典：https://www.microsoft.com/investor/reports/ar25/。会計年度は6月30日終了。特記がなければ数値の単位は百万USD。計算には丸める前の元データを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編集部が作成した教材例です。製品が生成した資料でも、書き出し性能の比較でもありません。出典：https://www.microsoft.com/investor/reports/ar25/。会計年度は6月30日終了。特記がなければ数値の単位は百万USD。計算には丸める前の元データを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編集部が作成した教材例です。製品が生成した資料でも、書き出し性能の比較でもありません。出典：https://www.microsoft.com/investor/reports/ar25/。会計年度は6月30日終了。特記がなければ数値の単位は百万USD。計算には丸める前の元データを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編集部が作成した教材例です。製品が生成した資料でも、書き出し性能の比較でもありません。出典：https://www.microsoft.com/investor/reports/ar25/。会計年度は6月30日終了。特記がなければ数値の単位は百万USD。計算には丸める前の元データを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編集部が作成した教材例です。製品が生成した資料でも、書き出し性能の比較でもありません。出典：https://www.microsoft.com/investor/reports/ar25/。会計年度は6月30日終了。特記がなければ数値の単位は百万USD。計算には丸める前の元データを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編集部が作成した教材例です。製品が生成した資料でも、書き出し性能の比較でもありません。出典：https://www.microsoft.com/investor/reports/ar25/。会計年度は6月30日終了。特記がなければ数値の単位は百万USD。計算には丸める前の元データを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編集部が作成した教材例です。製品が生成した資料でも、書き出し性能の比較でもありません。出典：https://www.microsoft.com/investor/reports/ar25/。会計年度は6月30日終了。特記がなければ数値の単位は百万USD。計算には丸める前の元データを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5e1ffb108846b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44fcb34454c4005" /><Relationship Type="http://schemas.openxmlformats.org/officeDocument/2006/relationships/slideLayout" Target="/ppt/slideLayouts/slideLayout1.xml" Id="R692ecb9e2b5e4b4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92ecb9e2b5e4b4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49917634974eed" /><Relationship Type="http://schemas.openxmlformats.org/officeDocument/2006/relationships/notesSlide" Target="/ppt/notesSlides/notesSlide1.xml" Id="R0dae82a6228a44a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1fd7f3f9284d23" /><Relationship Type="http://schemas.openxmlformats.org/officeDocument/2006/relationships/notesSlide" Target="/ppt/notesSlides/notesSlide2.xml" Id="Rf2938fe073ed41e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b51f96e8234c68" /><Relationship Type="http://schemas.openxmlformats.org/officeDocument/2006/relationships/chart" Target="/ppt/slides/charts/chart1.xml" Id="R7e14e6a07e864995" /><Relationship Type="http://schemas.openxmlformats.org/officeDocument/2006/relationships/notesSlide" Target="/ppt/notesSlides/notesSlide3.xml" Id="Rc9cb7312e4574e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43c336ab034a9a" /><Relationship Type="http://schemas.openxmlformats.org/officeDocument/2006/relationships/notesSlide" Target="/ppt/notesSlides/notesSlide4.xml" Id="R90e2d24a4ca6403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1a4da52e52482d" /><Relationship Type="http://schemas.openxmlformats.org/officeDocument/2006/relationships/chart" Target="/ppt/slides/charts/chart2.xml" Id="R0f88a5c8c7d2449c" /><Relationship Type="http://schemas.openxmlformats.org/officeDocument/2006/relationships/notesSlide" Target="/ppt/notesSlides/notesSlide5.xml" Id="Rd5fd9828c8f2427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810542e73c46bf" /><Relationship Type="http://schemas.openxmlformats.org/officeDocument/2006/relationships/notesSlide" Target="/ppt/notesSlides/notesSlide6.xml" Id="Rb907fae4273f479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6eecd139fe46aa" /><Relationship Type="http://schemas.openxmlformats.org/officeDocument/2006/relationships/notesSlide" Target="/ppt/notesSlides/notesSlide7.xml" Id="Rfc4b1797cee94d5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f9de534d744a33" /><Relationship Type="http://schemas.openxmlformats.org/officeDocument/2006/relationships/notesSlide" Target="/ppt/notesSlides/notesSlide8.xml" Id="Rd02941ace93b4ea5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売上高（百万USD）</c:v>
          </c:tx>
          <c:spPr>
            <a:solidFill xmlns:a="http://schemas.openxmlformats.org/drawingml/2006/main">
              <a:srgbClr val="4F46E5"/>
            </a:solidFill>
          </c:spPr>
          <c:cat>
            <c:strRef>
              <c:f>'Chart Data'!$A$2:$A$3</c:f>
              <c:strCache>
                <c:ptCount val="2"/>
                <c:pt idx="0">
                  <c:v>FY2024</c:v>
                </c:pt>
                <c:pt idx="1">
                  <c:v>FY2025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245122</c:v>
                </c:pt>
                <c:pt idx="1">
                  <c:v>281724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Hiragino Sans"/>
                  <a:ea typeface="Hiragino Sans"/>
                  <a:cs typeface="Hiragino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iragino Sans"/>
                <a:ea typeface="Hiragino Sans"/>
                <a:cs typeface="Hiragino San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iragino Sans"/>
                <a:ea typeface="Hiragino Sans"/>
                <a:cs typeface="Hiragino Sans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Hiragino Sans"/>
              <a:ea typeface="Hiragino Sans"/>
              <a:cs typeface="Hiragino Sans"/>
            </a:defRPr>
          </a:pPr>
        </a:p>
      </c:txPr>
    </c:legend>
    <c:plotVisOnly val="1"/>
  </c:chart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営業利益率（%）</c:v>
          </c:tx>
          <c:spPr>
            <a:solidFill xmlns:a="http://schemas.openxmlformats.org/drawingml/2006/main">
              <a:srgbClr val="4F46E5"/>
            </a:solidFill>
          </c:spPr>
          <c:cat>
            <c:strRef>
              <c:f>'Chart Data'!$A$2:$A$3</c:f>
              <c:strCache>
                <c:ptCount val="2"/>
                <c:pt idx="0">
                  <c:v>FY2024</c:v>
                </c:pt>
                <c:pt idx="1">
                  <c:v>FY2025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44.64</c:v>
                </c:pt>
                <c:pt idx="1">
                  <c:v>45.62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Hiragino Sans"/>
                  <a:ea typeface="Hiragino Sans"/>
                  <a:cs typeface="Hiragino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iragino Sans"/>
                <a:ea typeface="Hiragino Sans"/>
                <a:cs typeface="Hiragino San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iragino Sans"/>
                <a:ea typeface="Hiragino Sans"/>
                <a:cs typeface="Hiragino Sans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Hiragino Sans"/>
              <a:ea typeface="Hiragino Sans"/>
              <a:cs typeface="Hiragino Sans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9B638A-73A1-41CB-9A4F-C39AD1E1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3000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年次報告書から8枚のスライドへ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7D4B08-94DC-4792-822C-825BF6E55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66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Microsoft FY2024とFY2025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数値の選び方、利益率の計算、出典と結び付いた主張の書き方を示す例。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DD2107-742D-4FA7-A14E-725728864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>
                <a:solidFill>
                  <a:srgbClr val="64748B"/>
                </a:solidFill>
                <a:latin typeface="Hiragino Sans"/>
                <a:ea typeface="Hiragino Sans"/>
                <a:cs typeface="Hiragino Sans"/>
              </a:rPr>
              <a:t>Pageworks編集部 · 過去のデータを使った教材例 · 1</a:t>
            </a:r>
          </a:p>
        </p:txBody>
      </p:sp>
    </p:spTree>
    <p:extLst>
      <p:ext uri="{BB962C8B-B14F-4D97-AF65-F5344CB8AC3E}">
        <p14:creationId xmlns:p14="http://schemas.microsoft.com/office/powerpoint/2010/main" val="15423979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6D43D5-7F5D-4145-8DE1-53061C0DF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3000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この例で使う元データは4つ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59A046-2588-4B73-B0ED-52E368766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66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売上高：FY2024 245,122   /   FY2025 281,724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営業利益：FY2024 109,433   /   FY2025 128,528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単位：百万USD。出典：Microsoft FY2025年次報告書の損益計算書。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1B7DBF-F066-4678-9AA6-29AA3508C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>
                <a:solidFill>
                  <a:srgbClr val="64748B"/>
                </a:solidFill>
                <a:latin typeface="Hiragino Sans"/>
                <a:ea typeface="Hiragino Sans"/>
                <a:cs typeface="Hiragino Sans"/>
              </a:rPr>
              <a:t>Pageworks編集部 · 過去のデータを使った教材例 · 2</a:t>
            </a:r>
          </a:p>
        </p:txBody>
      </p:sp>
    </p:spTree>
    <p:extLst>
      <p:ext uri="{BB962C8B-B14F-4D97-AF65-F5344CB8AC3E}">
        <p14:creationId xmlns:p14="http://schemas.microsoft.com/office/powerpoint/2010/main" val="30551731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A7556A-A029-494A-B70B-8CBADF822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3000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FY2025の売上高は14.93%増加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CFCEB6-0623-4C9E-A505-390EEDB71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>
                <a:solidFill>
                  <a:srgbClr val="64748B"/>
                </a:solidFill>
                <a:latin typeface="Hiragino Sans"/>
                <a:ea typeface="Hiragino Sans"/>
                <a:cs typeface="Hiragino Sans"/>
              </a:rPr>
              <a:t>Pageworks編集部 · 過去のデータを使った教材例 · 3</a:t>
            </a:r>
          </a:p>
        </p:txBody>
      </p:sp>
      <p:graphicFrame>
        <p:nvGraphicFramePr>
          <p:cNvPr id="7" name="Chart"/>
          <p:cNvGraphicFramePr/>
          <p:nvPr/>
        </p:nvGraphicFramePr>
        <p:xfrm>
          <a:off xmlns:a="http://schemas.openxmlformats.org/drawingml/2006/main" x="762000" y="1714500"/>
          <a:ext xmlns:a="http://schemas.openxmlformats.org/drawingml/2006/main" cx="10287000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e14e6a07e864995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C81FB4-7ED6-4BF9-BD46-D4C4A986C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6262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33415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>
                <a:solidFill>
                  <a:srgbClr val="334155"/>
                </a:solidFill>
                <a:latin typeface="Hiragino Sans"/>
                <a:ea typeface="Hiragino Sans"/>
                <a:cs typeface="Hiragino Sans"/>
              </a:rPr>
              <a:t>計算：(281,724 / 245,122 − 1) × 100</a:t>
            </a:r>
          </a:p>
        </p:txBody>
      </p:sp>
    </p:spTree>
    <p:extLst>
      <p:ext uri="{BB962C8B-B14F-4D97-AF65-F5344CB8AC3E}">
        <p14:creationId xmlns:p14="http://schemas.microsoft.com/office/powerpoint/2010/main" val="15471913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5D0D02-19A6-47EA-9032-EDE3198C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3000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営業利益は17.45%増加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166651-CF09-4289-BA3F-BC99B48ED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66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FY2024：109,433百万USD</a:t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FY2025：128,528百万USD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(128,528 / 109,433 − 1) × 100 = 17.45%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増加率だけでは、その原因は分かりません。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07C33E-DCC0-4F53-A477-736C55C0A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>
                <a:solidFill>
                  <a:srgbClr val="64748B"/>
                </a:solidFill>
                <a:latin typeface="Hiragino Sans"/>
                <a:ea typeface="Hiragino Sans"/>
                <a:cs typeface="Hiragino Sans"/>
              </a:rPr>
              <a:t>Pageworks編集部 · 過去のデータを使った教材例 · 4</a:t>
            </a:r>
          </a:p>
        </p:txBody>
      </p:sp>
    </p:spTree>
    <p:extLst>
      <p:ext uri="{BB962C8B-B14F-4D97-AF65-F5344CB8AC3E}">
        <p14:creationId xmlns:p14="http://schemas.microsoft.com/office/powerpoint/2010/main" val="20512136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6BF23C-0054-40E1-94D5-E9257B95C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3000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営業利益率は0.98パーセントポイント上昇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169CF5-D80C-4A40-A758-E07300697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>
                <a:solidFill>
                  <a:srgbClr val="64748B"/>
                </a:solidFill>
                <a:latin typeface="Hiragino Sans"/>
                <a:ea typeface="Hiragino Sans"/>
                <a:cs typeface="Hiragino Sans"/>
              </a:rPr>
              <a:t>Pageworks編集部 · 過去のデータを使った教材例 · 5</a:t>
            </a:r>
          </a:p>
        </p:txBody>
      </p:sp>
      <p:graphicFrame>
        <p:nvGraphicFramePr>
          <p:cNvPr id="7" name="Chart"/>
          <p:cNvGraphicFramePr/>
          <p:nvPr/>
        </p:nvGraphicFramePr>
        <p:xfrm>
          <a:off xmlns:a="http://schemas.openxmlformats.org/drawingml/2006/main" x="762000" y="1714500"/>
          <a:ext xmlns:a="http://schemas.openxmlformats.org/drawingml/2006/main" cx="10287000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f88a5c8c7d2449c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D0CE40-2A7D-48C7-B814-352F20D73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6262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33415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>
                <a:solidFill>
                  <a:srgbClr val="334155"/>
                </a:solidFill>
                <a:latin typeface="Hiragino Sans"/>
                <a:ea typeface="Hiragino Sans"/>
                <a:cs typeface="Hiragino Sans"/>
              </a:rPr>
              <a:t>営業利益 ÷ 売上高 × 100。グラフの値は小数第2位で四捨五入。</a:t>
            </a:r>
          </a:p>
        </p:txBody>
      </p:sp>
    </p:spTree>
    <p:extLst>
      <p:ext uri="{BB962C8B-B14F-4D97-AF65-F5344CB8AC3E}">
        <p14:creationId xmlns:p14="http://schemas.microsoft.com/office/powerpoint/2010/main" val="13061524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D1D6E5-3ED6-40E0-9723-DE2B88FF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3000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比較の条件をそろえる3つの確認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C9C802-0732-444F-A998-F362BC782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66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期間：どちらも6月30日終了の通期決算です。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単位：元データはすべて百万USDです。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指標：利益率の差は増加率ではなくパーセントポイントで示します。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2700D1-8A27-44C1-8AAC-A5DFCAB06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>
                <a:solidFill>
                  <a:srgbClr val="64748B"/>
                </a:solidFill>
                <a:latin typeface="Hiragino Sans"/>
                <a:ea typeface="Hiragino Sans"/>
                <a:cs typeface="Hiragino Sans"/>
              </a:rPr>
              <a:t>Pageworks編集部 · 過去のデータを使った教材例 · 6</a:t>
            </a:r>
          </a:p>
        </p:txBody>
      </p:sp>
    </p:spTree>
    <p:extLst>
      <p:ext uri="{BB962C8B-B14F-4D97-AF65-F5344CB8AC3E}">
        <p14:creationId xmlns:p14="http://schemas.microsoft.com/office/powerpoint/2010/main" val="6995159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67F8D4-9E26-4FEE-89D9-F2E4A0A49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3000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数値だけでは答えられない問い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2F87A5-919F-46D0-908D-FD44EE519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66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利益率の変化は何が原因か。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事業別の寄与はどうか。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どの費用や一時的な要因を分けて考えるべきか。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原因を述べる前に、追加の開示資料で確認してください。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10DF95-A771-4E7A-A4D0-A43989B2F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>
                <a:solidFill>
                  <a:srgbClr val="64748B"/>
                </a:solidFill>
                <a:latin typeface="Hiragino Sans"/>
                <a:ea typeface="Hiragino Sans"/>
                <a:cs typeface="Hiragino Sans"/>
              </a:rPr>
              <a:t>Pageworks編集部 · 過去のデータを使った教材例 · 7</a:t>
            </a:r>
          </a:p>
        </p:txBody>
      </p:sp>
    </p:spTree>
    <p:extLst>
      <p:ext uri="{BB962C8B-B14F-4D97-AF65-F5344CB8AC3E}">
        <p14:creationId xmlns:p14="http://schemas.microsoft.com/office/powerpoint/2010/main" val="73976180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BB45C4-EA16-4A0C-9748-8F6A85394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3000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出典と再利用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7D8428-E7D5-4693-876A-8230E7C97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66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出典：Microsoft FY2025年次報告書、損益計算書。</a:t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https://www.microsoft.com/investor/reports/ar25/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この資料は過去のデータを使った限定的な教材例です。Microsoftが承認した資料でも、包括的な財務分析でもありません。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>
                <a:solidFill>
                  <a:srgbClr val="0F172A"/>
                </a:solidFill>
                <a:latin typeface="Hiragino Sans"/>
                <a:ea typeface="Hiragino Sans"/>
                <a:cs typeface="Hiragino Sans"/>
              </a:rPr>
              <a:t>編集部作成のレイアウトと問いは、出典を明記すれば改変できます。元データへのリンクは残してください。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2D91EB-E877-4545-AEFD-6342DDEB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>
                <a:solidFill>
                  <a:srgbClr val="64748B"/>
                </a:solidFill>
                <a:latin typeface="Hiragino Sans"/>
                <a:ea typeface="Hiragino Sans"/>
                <a:cs typeface="Hiragino Sans"/>
              </a:rPr>
              <a:t>Pageworks編集部 · 過去のデータを使った教材例 · 8</a:t>
            </a:r>
          </a:p>
        </p:txBody>
      </p:sp>
    </p:spTree>
    <p:extLst>
      <p:ext uri="{BB962C8B-B14F-4D97-AF65-F5344CB8AC3E}">
        <p14:creationId xmlns:p14="http://schemas.microsoft.com/office/powerpoint/2010/main" val="13249496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2026-09-19T16:15:47.8130000Z</dcterms:created>
  <dcterms:modified xsi:type="dcterms:W3CDTF">2026-09-19T16:15:47.8130000Z</dcterms:modified>
</coreProperties>
</file>