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1528f5f503474e" /><Relationship Type="http://schemas.openxmlformats.org/officeDocument/2006/relationships/extended-properties" Target="/docProps/app.xml" Id="R6bcf1aa68b11485a" /><Relationship Type="http://schemas.openxmlformats.org/officeDocument/2006/relationships/officeDocument" Target="/ppt/presentation.xml" Id="R45b865d11c1541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783f312d8744b3"/>
  </p:sldMasterIdLst>
  <p:notesMasterIdLst>
    <p:notesMasterId xmlns:r="http://schemas.openxmlformats.org/officeDocument/2006/relationships" r:id="R25f675c301e14f91"/>
  </p:notesMasterIdLst>
  <p:sldIdLst>
    <p:sldId xmlns:r="http://schemas.openxmlformats.org/officeDocument/2006/relationships" id="256" r:id="R72e86c1a0c3d431e"/>
    <p:sldId xmlns:r="http://schemas.openxmlformats.org/officeDocument/2006/relationships" id="257" r:id="R67db495e2e3f4b42"/>
    <p:sldId xmlns:r="http://schemas.openxmlformats.org/officeDocument/2006/relationships" id="258" r:id="Rac82667ce2a34a47"/>
    <p:sldId xmlns:r="http://schemas.openxmlformats.org/officeDocument/2006/relationships" id="259" r:id="R2ff4d7e179034cda"/>
    <p:sldId xmlns:r="http://schemas.openxmlformats.org/officeDocument/2006/relationships" id="260" r:id="R86f7e1d557a5429f"/>
    <p:sldId xmlns:r="http://schemas.openxmlformats.org/officeDocument/2006/relationships" id="261" r:id="R02e6d817b58444ba"/>
    <p:sldId xmlns:r="http://schemas.openxmlformats.org/officeDocument/2006/relationships" id="262" r:id="R51cc266bcc7841af"/>
    <p:sldId xmlns:r="http://schemas.openxmlformats.org/officeDocument/2006/relationships" id="263" r:id="R8a34f34b09d042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a4a96cd93f44fa" /><Relationship Type="http://schemas.openxmlformats.org/officeDocument/2006/relationships/slideMaster" Target="/ppt/slideMasters/slideMaster1.xml" Id="Rc7783f312d8744b3" /><Relationship Type="http://schemas.openxmlformats.org/officeDocument/2006/relationships/notesMaster" Target="/ppt/notesMasters/notesMaster1.xml" Id="R25f675c301e14f91" /><Relationship Type="http://schemas.openxmlformats.org/officeDocument/2006/relationships/presProps" Target="/ppt/presProps.xml" Id="R21d9d5a3822b44ea" /><Relationship Type="http://schemas.openxmlformats.org/officeDocument/2006/relationships/tableStyles" Target="/ppt/tableStyles.xml" Id="Rb526516ed7c24269" /><Relationship Type="http://schemas.openxmlformats.org/officeDocument/2006/relationships/slide" Target="/ppt/slides/slide1.xml" Id="R72e86c1a0c3d431e" /><Relationship Type="http://schemas.openxmlformats.org/officeDocument/2006/relationships/slide" Target="/ppt/slides/slide2.xml" Id="R67db495e2e3f4b42" /><Relationship Type="http://schemas.openxmlformats.org/officeDocument/2006/relationships/slide" Target="/ppt/slides/slide3.xml" Id="Rac82667ce2a34a47" /><Relationship Type="http://schemas.openxmlformats.org/officeDocument/2006/relationships/slide" Target="/ppt/slides/slide4.xml" Id="R2ff4d7e179034cda" /><Relationship Type="http://schemas.openxmlformats.org/officeDocument/2006/relationships/slide" Target="/ppt/slides/slide5.xml" Id="R86f7e1d557a5429f" /><Relationship Type="http://schemas.openxmlformats.org/officeDocument/2006/relationships/slide" Target="/ppt/slides/slide6.xml" Id="R02e6d817b58444ba" /><Relationship Type="http://schemas.openxmlformats.org/officeDocument/2006/relationships/slide" Target="/ppt/slides/slide7.xml" Id="R51cc266bcc7841af" /><Relationship Type="http://schemas.openxmlformats.org/officeDocument/2006/relationships/slide" Target="/ppt/slides/slide8.xml" Id="R8a34f34b09d042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be35be7f374a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b3527c0fd442a4" /><Relationship Type="http://schemas.openxmlformats.org/officeDocument/2006/relationships/notesMaster" Target="/ppt/notesMasters/notesMaster1.xml" Id="Rdc977b35a6f247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f4ae3516c64b01" /><Relationship Type="http://schemas.openxmlformats.org/officeDocument/2006/relationships/notesMaster" Target="/ppt/notesMasters/notesMaster1.xml" Id="R0c9b29899b6448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c4847d2a944b41" /><Relationship Type="http://schemas.openxmlformats.org/officeDocument/2006/relationships/notesMaster" Target="/ppt/notesMasters/notesMaster1.xml" Id="R5171a3298e5843f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473a7921024029" /><Relationship Type="http://schemas.openxmlformats.org/officeDocument/2006/relationships/notesMaster" Target="/ppt/notesMasters/notesMaster1.xml" Id="Rbe0c38b3d1fb49b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494dfc498c45eb" /><Relationship Type="http://schemas.openxmlformats.org/officeDocument/2006/relationships/notesMaster" Target="/ppt/notesMasters/notesMaster1.xml" Id="Rb86a505d2dc94f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e9ce0a35444524" /><Relationship Type="http://schemas.openxmlformats.org/officeDocument/2006/relationships/notesMaster" Target="/ppt/notesMasters/notesMaster1.xml" Id="R698d86487e114c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55601682e64d69" /><Relationship Type="http://schemas.openxmlformats.org/officeDocument/2006/relationships/notesMaster" Target="/ppt/notesMasters/notesMaster1.xml" Id="R063dce9b34f04c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58eba5f6b741a4" /><Relationship Type="http://schemas.openxmlformats.org/officeDocument/2006/relationships/notesMaster" Target="/ppt/notesMasters/notesMaster1.xml" Id="R15f56875ec3749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편집부가 직접 만든 교육용 자료입니다. 제품이 생성한 자료나 내보내기 성능 비교 자료가 아닙니다. 출처: https://www.microsoft.com/investor/reports/ar25/. 회계연도는 6월 30일에 끝납니다. 별도 표시가 없으면 수치의 단위는 백만 USD입니다. 계산에는 반올림 전 원본 수치를 사용했습니다.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편집부가 직접 만든 교육용 자료입니다. 제품이 생성한 자료나 내보내기 성능 비교 자료가 아닙니다. 출처: https://www.microsoft.com/investor/reports/ar25/. 회계연도는 6월 30일에 끝납니다. 별도 표시가 없으면 수치의 단위는 백만 USD입니다. 계산에는 반올림 전 원본 수치를 사용했습니다.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편집부가 직접 만든 교육용 자료입니다. 제품이 생성한 자료나 내보내기 성능 비교 자료가 아닙니다. 출처: https://www.microsoft.com/investor/reports/ar25/. 회계연도는 6월 30일에 끝납니다. 별도 표시가 없으면 수치의 단위는 백만 USD입니다. 계산에는 반올림 전 원본 수치를 사용했습니다.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편집부가 직접 만든 교육용 자료입니다. 제품이 생성한 자료나 내보내기 성능 비교 자료가 아닙니다. 출처: https://www.microsoft.com/investor/reports/ar25/. 회계연도는 6월 30일에 끝납니다. 별도 표시가 없으면 수치의 단위는 백만 USD입니다. 계산에는 반올림 전 원본 수치를 사용했습니다.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편집부가 직접 만든 교육용 자료입니다. 제품이 생성한 자료나 내보내기 성능 비교 자료가 아닙니다. 출처: https://www.microsoft.com/investor/reports/ar25/. 회계연도는 6월 30일에 끝납니다. 별도 표시가 없으면 수치의 단위는 백만 USD입니다. 계산에는 반올림 전 원본 수치를 사용했습니다.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편집부가 직접 만든 교육용 자료입니다. 제품이 생성한 자료나 내보내기 성능 비교 자료가 아닙니다. 출처: https://www.microsoft.com/investor/reports/ar25/. 회계연도는 6월 30일에 끝납니다. 별도 표시가 없으면 수치의 단위는 백만 USD입니다. 계산에는 반올림 전 원본 수치를 사용했습니다.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편집부가 직접 만든 교육용 자료입니다. 제품이 생성한 자료나 내보내기 성능 비교 자료가 아닙니다. 출처: https://www.microsoft.com/investor/reports/ar25/. 회계연도는 6월 30일에 끝납니다. 별도 표시가 없으면 수치의 단위는 백만 USD입니다. 계산에는 반올림 전 원본 수치를 사용했습니다.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편집부가 직접 만든 교육용 자료입니다. 제품이 생성한 자료나 내보내기 성능 비교 자료가 아닙니다. 출처: https://www.microsoft.com/investor/reports/ar25/. 회계연도는 6월 30일에 끝납니다. 별도 표시가 없으면 수치의 단위는 백만 USD입니다. 계산에는 반올림 전 원본 수치를 사용했습니다.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5e1ffb108846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4fcb34454c4005" /><Relationship Type="http://schemas.openxmlformats.org/officeDocument/2006/relationships/slideLayout" Target="/ppt/slideLayouts/slideLayout1.xml" Id="R692ecb9e2b5e4b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2ecb9e2b5e4b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9917634974eed" /><Relationship Type="http://schemas.openxmlformats.org/officeDocument/2006/relationships/notesSlide" Target="/ppt/notesSlides/notesSlide1.xml" Id="R0dae82a6228a44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1fd7f3f9284d23" /><Relationship Type="http://schemas.openxmlformats.org/officeDocument/2006/relationships/notesSlide" Target="/ppt/notesSlides/notesSlide2.xml" Id="Rf2938fe073ed41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51f96e8234c68" /><Relationship Type="http://schemas.openxmlformats.org/officeDocument/2006/relationships/chart" Target="/ppt/slides/charts/chart1.xml" Id="R7e14e6a07e864995" /><Relationship Type="http://schemas.openxmlformats.org/officeDocument/2006/relationships/notesSlide" Target="/ppt/notesSlides/notesSlide3.xml" Id="Rc9cb7312e4574e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43c336ab034a9a" /><Relationship Type="http://schemas.openxmlformats.org/officeDocument/2006/relationships/notesSlide" Target="/ppt/notesSlides/notesSlide4.xml" Id="R90e2d24a4ca640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a4da52e52482d" /><Relationship Type="http://schemas.openxmlformats.org/officeDocument/2006/relationships/chart" Target="/ppt/slides/charts/chart2.xml" Id="R0f88a5c8c7d2449c" /><Relationship Type="http://schemas.openxmlformats.org/officeDocument/2006/relationships/notesSlide" Target="/ppt/notesSlides/notesSlide5.xml" Id="Rd5fd9828c8f242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810542e73c46bf" /><Relationship Type="http://schemas.openxmlformats.org/officeDocument/2006/relationships/notesSlide" Target="/ppt/notesSlides/notesSlide6.xml" Id="Rb907fae4273f47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eecd139fe46aa" /><Relationship Type="http://schemas.openxmlformats.org/officeDocument/2006/relationships/notesSlide" Target="/ppt/notesSlides/notesSlide7.xml" Id="Rfc4b1797cee94d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f9de534d744a33" /><Relationship Type="http://schemas.openxmlformats.org/officeDocument/2006/relationships/notesSlide" Target="/ppt/notesSlides/notesSlide8.xml" Id="Rd02941ace93b4ea5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매출액(백만 USD)</c:v>
          </c:tx>
          <c:spPr>
            <a:solidFill xmlns:a="http://schemas.openxmlformats.org/drawingml/2006/main">
              <a:srgbClr val="4F46E5"/>
            </a:solidFill>
          </c:spPr>
          <c:cat>
            <c:strRef>
              <c:f>'Chart Data'!$A$2:$A$3</c:f>
              <c:strCache>
                <c:ptCount val="2"/>
                <c:pt idx="0">
                  <c:v>FY2024</c:v>
                </c:pt>
                <c:pt idx="1">
                  <c:v>FY2025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245122</c:v>
                </c:pt>
                <c:pt idx="1">
                  <c:v>281724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pple SD Gothic Neo"/>
                  <a:ea typeface="Apple SD Gothic Neo"/>
                  <a:cs typeface="Apple SD Gothic Neo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Apple SD Gothic Neo"/>
              <a:ea typeface="Apple SD Gothic Neo"/>
              <a:cs typeface="Apple SD Gothic Neo"/>
            </a:defRPr>
          </a:pPr>
        </a:p>
      </c:txPr>
    </c:legend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영업이익률(%)</c:v>
          </c:tx>
          <c:spPr>
            <a:solidFill xmlns:a="http://schemas.openxmlformats.org/drawingml/2006/main">
              <a:srgbClr val="4F46E5"/>
            </a:solidFill>
          </c:spPr>
          <c:cat>
            <c:strRef>
              <c:f>'Chart Data'!$A$2:$A$3</c:f>
              <c:strCache>
                <c:ptCount val="2"/>
                <c:pt idx="0">
                  <c:v>FY2024</c:v>
                </c:pt>
                <c:pt idx="1">
                  <c:v>FY2025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44.64</c:v>
                </c:pt>
                <c:pt idx="1">
                  <c:v>45.62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pple SD Gothic Neo"/>
                  <a:ea typeface="Apple SD Gothic Neo"/>
                  <a:cs typeface="Apple SD Gothic Neo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Apple SD Gothic Neo"/>
              <a:ea typeface="Apple SD Gothic Neo"/>
              <a:cs typeface="Apple SD Gothic Neo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9B638A-73A1-41CB-9A4F-C39AD1E1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연차보고서를 슬라이드 8장으로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7D4B08-94DC-4792-822C-825BF6E5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Microsoft FY2024 및 FY2025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수치 선택, 이익률 계산, 근거 자료와 연결된 주장 작성 과정을 보여 주는 예시입니다.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DD2107-742D-4FA7-A14E-72572886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rPr>
              <a:t>Pageworks 편집부 · 과거 자료를 활용한 교육용 예시 · 1</a:t>
            </a:r>
          </a:p>
        </p:txBody>
      </p:sp>
    </p:spTree>
    <p:extLst>
      <p:ext uri="{BB962C8B-B14F-4D97-AF65-F5344CB8AC3E}">
        <p14:creationId xmlns:p14="http://schemas.microsoft.com/office/powerpoint/2010/main" val="15423979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D43D5-7F5D-4145-8DE1-53061C0DF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이 예시에는 원본 수치 4개를 사용합니다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59A046-2588-4B73-B0ED-52E36876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매출액: FY2024 245,122   /   FY2025 281,724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영업이익: FY2024 109,433   /   FY2025 128,528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단위: 백만 USD. 출처: Microsoft FY2025 연차보고서의 손익계산서.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1B7DBF-F066-4678-9AA6-29AA3508C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rPr>
              <a:t>Pageworks 편집부 · 과거 자료를 활용한 교육용 예시 · 2</a:t>
            </a:r>
          </a:p>
        </p:txBody>
      </p:sp>
    </p:spTree>
    <p:extLst>
      <p:ext uri="{BB962C8B-B14F-4D97-AF65-F5344CB8AC3E}">
        <p14:creationId xmlns:p14="http://schemas.microsoft.com/office/powerpoint/2010/main" val="3055173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7556A-A029-494A-B70B-8CBADF82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FY2025 매출액은 14.93% 증가했습니다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CFCEB6-0623-4C9E-A505-390EEDB71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rPr>
              <a:t>Pageworks 편집부 · 과거 자료를 활용한 교육용 예시 · 3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762000" y="1714500"/>
          <a:ext xmlns:a="http://schemas.openxmlformats.org/drawingml/2006/main" cx="102870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e14e6a07e864995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81FB4-7ED6-4BF9-BD46-D4C4A986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6262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334155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334155"/>
                </a:solidFill>
                <a:latin typeface="Apple SD Gothic Neo"/>
                <a:ea typeface="Apple SD Gothic Neo"/>
                <a:cs typeface="Apple SD Gothic Neo"/>
              </a:rPr>
              <a:t>계산: (281,724 / 245,122 − 1) × 100</a:t>
            </a:r>
          </a:p>
        </p:txBody>
      </p:sp>
    </p:spTree>
    <p:extLst>
      <p:ext uri="{BB962C8B-B14F-4D97-AF65-F5344CB8AC3E}">
        <p14:creationId xmlns:p14="http://schemas.microsoft.com/office/powerpoint/2010/main" val="15471913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5D0D02-19A6-47EA-9032-EDE3198C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영업이익은 17.45% 증가했습니다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166651-CF09-4289-BA3F-BC99B48E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FY2024: 109,433백만 USD</a:t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FY2025: 128,528백만 USD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(128,528 / 109,433 − 1) × 100 = 17.45%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증가율만으로는 증가 원인을 알 수 없습니다.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7C33E-DCC0-4F53-A477-736C55C0A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rPr>
              <a:t>Pageworks 편집부 · 과거 자료를 활용한 교육용 예시 · 4</a:t>
            </a:r>
          </a:p>
        </p:txBody>
      </p:sp>
    </p:spTree>
    <p:extLst>
      <p:ext uri="{BB962C8B-B14F-4D97-AF65-F5344CB8AC3E}">
        <p14:creationId xmlns:p14="http://schemas.microsoft.com/office/powerpoint/2010/main" val="20512136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BF23C-0054-40E1-94D5-E9257B95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영업이익률은 0.98%포인트 상승했습니다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169CF5-D80C-4A40-A758-E0730069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rPr>
              <a:t>Pageworks 편집부 · 과거 자료를 활용한 교육용 예시 · 5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762000" y="1714500"/>
          <a:ext xmlns:a="http://schemas.openxmlformats.org/drawingml/2006/main" cx="102870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f88a5c8c7d2449c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0CE40-2A7D-48C7-B814-352F20D7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6262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334155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650">
                <a:solidFill>
                  <a:srgbClr val="334155"/>
                </a:solidFill>
                <a:latin typeface="Apple SD Gothic Neo"/>
                <a:ea typeface="Apple SD Gothic Neo"/>
                <a:cs typeface="Apple SD Gothic Neo"/>
              </a:rPr>
              <a:t>영업이익 ÷ 매출액 × 100. 차트 값은 소수점 둘째 자리까지 반올림했습니다.</a:t>
            </a:r>
          </a:p>
        </p:txBody>
      </p:sp>
    </p:spTree>
    <p:extLst>
      <p:ext uri="{BB962C8B-B14F-4D97-AF65-F5344CB8AC3E}">
        <p14:creationId xmlns:p14="http://schemas.microsoft.com/office/powerpoint/2010/main" val="13061524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1D6E5-3ED6-40E0-9723-DE2B88FF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비교 조건을 맞추는 세 가지 점검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C9C802-0732-444F-A998-F362BC78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기간: 두 수치 모두 6월 30일에 끝나는 전체 회계연도입니다.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단위: 원본 수치는 모두 백만 USD입니다.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지표: 이익률의 차이는 증가율이 아닌 %포인트로 표시합니다.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700D1-8A27-44C1-8AAC-A5DFCAB0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rPr>
              <a:t>Pageworks 편집부 · 과거 자료를 활용한 교육용 예시 · 6</a:t>
            </a:r>
          </a:p>
        </p:txBody>
      </p:sp>
    </p:spTree>
    <p:extLst>
      <p:ext uri="{BB962C8B-B14F-4D97-AF65-F5344CB8AC3E}">
        <p14:creationId xmlns:p14="http://schemas.microsoft.com/office/powerpoint/2010/main" val="6995159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67F8D4-9E26-4FEE-89D9-F2E4A0A49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수치만으로는 답할 수 없는 질문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2F87A5-919F-46D0-908D-FD44EE51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이익률 변화를 설명하는 요인은 무엇인가요?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사업 부문별 기여도는 얼마인가요?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별도로 살펴봐야 할 비용이나 일회성 요인은 무엇인가요?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원인을 주장하기 전에 추가 공시 자료로 확인하세요.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10DF95-A771-4E7A-A4D0-A43989B2F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rPr>
              <a:t>Pageworks 편집부 · 과거 자료를 활용한 교육용 예시 · 7</a:t>
            </a:r>
          </a:p>
        </p:txBody>
      </p:sp>
    </p:spTree>
    <p:extLst>
      <p:ext uri="{BB962C8B-B14F-4D97-AF65-F5344CB8AC3E}">
        <p14:creationId xmlns:p14="http://schemas.microsoft.com/office/powerpoint/2010/main" val="7397618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BB45C4-EA16-4A0C-9748-8F6A85394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000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출처와 재사용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D8428-E7D5-4693-876A-8230E7C9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출처: Microsoft FY2025 연차보고서, 손익계산서.</a:t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https://www.microsoft.com/investor/reports/ar25/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이 자료는 과거 수치를 이용한 제한적인 교육용 예시입니다. Microsoft가 승인한 자료도, 완전한 재무 분석도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>
                <a:solidFill>
                  <a:srgbClr val="0F172A"/>
                </a:solidFill>
                <a:latin typeface="Apple SD Gothic Neo"/>
                <a:ea typeface="Apple SD Gothic Neo"/>
                <a:cs typeface="Apple SD Gothic Neo"/>
              </a:rPr>
              <a:t>출처를 밝히면 편집부가 만든 구성과 질문을 바꿔 사용할 수 있습니다. 원본 수치의 출처 링크는 유지하세요.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2D91EB-E877-4545-AEFD-6342DDEB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>
                <a:solidFill>
                  <a:srgbClr val="64748B"/>
                </a:solidFill>
                <a:latin typeface="Apple SD Gothic Neo"/>
                <a:ea typeface="Apple SD Gothic Neo"/>
                <a:cs typeface="Apple SD Gothic Neo"/>
              </a:rPr>
              <a:t>Pageworks 편집부 · 과거 자료를 활용한 교육용 예시 · 8</a:t>
            </a:r>
          </a:p>
        </p:txBody>
      </p:sp>
    </p:spTree>
    <p:extLst>
      <p:ext uri="{BB962C8B-B14F-4D97-AF65-F5344CB8AC3E}">
        <p14:creationId xmlns:p14="http://schemas.microsoft.com/office/powerpoint/2010/main" val="13249496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2026-09-19T16:15:47.8130000Z</dcterms:created>
  <dcterms:modified xsi:type="dcterms:W3CDTF">2026-09-19T16:15:47.8130000Z</dcterms:modified>
</coreProperties>
</file>